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B2F3FC-0B9B-4648-AC2A-BA972855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0138-19A3-45F0-B394-C5E721BDF194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63E13A-F2BF-4BA1-9A73-ECC201955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8CFD0E67-BB88-46AB-B88F-62385D7D4A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"/>
            <a:ext cx="10691813" cy="755952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B2F3FC-0B9B-4648-AC2A-BA972855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38327" y="6905100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44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C59E3B95-A78C-4C26-9444-BF651412C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"/>
            <a:ext cx="10691813" cy="755952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E47FF4-BE55-4522-8D9F-B4BC44C16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2658" y="6932809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7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&#10;&#10;Descrição gerada automaticamente">
            <a:extLst>
              <a:ext uri="{FF2B5EF4-FFF2-40B4-BE49-F238E27FC236}">
                <a16:creationId xmlns:a16="http://schemas.microsoft.com/office/drawing/2014/main" id="{4EBAEAB8-7DC1-42D0-AB20-04C0F4B3D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0"/>
            <a:ext cx="10688973" cy="7559675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21487C-16B7-48FA-BA13-865EB78D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2658" y="6932808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5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D0138-19A3-45F0-B394-C5E721BDF1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91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2AhuAN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qlfromhell.wordpress.com/category/trabalhando-com-sql-clr/" TargetMode="External"/><Relationship Id="rId3" Type="http://schemas.openxmlformats.org/officeDocument/2006/relationships/hyperlink" Target="https://www.dirceuresende.com/banco-de-dados/sql-server/clr/" TargetMode="External"/><Relationship Id="rId7" Type="http://schemas.openxmlformats.org/officeDocument/2006/relationships/hyperlink" Target="http://www.sqlservercentral.com/stairway/105855/" TargetMode="External"/><Relationship Id="rId2" Type="http://schemas.openxmlformats.org/officeDocument/2006/relationships/hyperlink" Target="https://www.dirceuresende.com/blog/introducao-sql-clr-common-language-runtime-sql-serv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ramework/data/adonet/sql/introduction-to-sql-server-clr-integration" TargetMode="External"/><Relationship Id="rId11" Type="http://schemas.openxmlformats.org/officeDocument/2006/relationships/hyperlink" Target="http://www.c-sharpcorner.com/blogs/calling-web-service-from-sql-server-using-sql-clr" TargetMode="External"/><Relationship Id="rId5" Type="http://schemas.openxmlformats.org/officeDocument/2006/relationships/hyperlink" Target="http://www.linhadecodigo.com.br/artigo/2956/trabalhando-com-sql-clr-inicio.aspx" TargetMode="External"/><Relationship Id="rId10" Type="http://schemas.openxmlformats.org/officeDocument/2006/relationships/hyperlink" Target="http://www.intstrings.com/ramivemula/articles/step-by-step-process-in-sql-clr-implementation/" TargetMode="External"/><Relationship Id="rId4" Type="http://schemas.openxmlformats.org/officeDocument/2006/relationships/hyperlink" Target="https://sqlsharp.com/" TargetMode="External"/><Relationship Id="rId9" Type="http://schemas.openxmlformats.org/officeDocument/2006/relationships/hyperlink" Target="https://www.codeproject.com/Tips/841439/Create-Run-Debug-and-Deploy-SQL-CLR-Function-wit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rceuresende.com/" TargetMode="External"/><Relationship Id="rId2" Type="http://schemas.openxmlformats.org/officeDocument/2006/relationships/hyperlink" Target="https://cursos.fabriciolima.n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7F1E9FC-B540-4413-ADF0-0994219C0B21}"/>
              </a:ext>
            </a:extLst>
          </p:cNvPr>
          <p:cNvSpPr txBox="1"/>
          <p:nvPr/>
        </p:nvSpPr>
        <p:spPr>
          <a:xfrm>
            <a:off x="1" y="3858493"/>
            <a:ext cx="1069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SQLCLR: Transformando o SQL Server em algo muito além de um banco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66E06D-40C7-4999-8293-5E7A9410E71E}"/>
              </a:ext>
            </a:extLst>
          </p:cNvPr>
          <p:cNvSpPr txBox="1"/>
          <p:nvPr/>
        </p:nvSpPr>
        <p:spPr>
          <a:xfrm>
            <a:off x="4452719" y="4335116"/>
            <a:ext cx="178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+mj-lt"/>
              </a:rPr>
              <a:t>DIRCEU RESENDE</a:t>
            </a:r>
          </a:p>
        </p:txBody>
      </p:sp>
    </p:spTree>
    <p:extLst>
      <p:ext uri="{BB962C8B-B14F-4D97-AF65-F5344CB8AC3E}">
        <p14:creationId xmlns:p14="http://schemas.microsoft.com/office/powerpoint/2010/main" val="211937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RESTRIÇÕES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Assembly suportados (</a:t>
            </a:r>
            <a:r>
              <a:rPr lang="pt-BR" sz="2800" dirty="0">
                <a:hlinkClick r:id="rId2"/>
              </a:rPr>
              <a:t>http://bit.ly/2AhuANo</a:t>
            </a:r>
            <a:r>
              <a:rPr lang="pt-BR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SAFE, EXTERNAL_ACCESS e UNSAFE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Conexão de contexto</a:t>
            </a:r>
          </a:p>
        </p:txBody>
      </p:sp>
    </p:spTree>
    <p:extLst>
      <p:ext uri="{BB962C8B-B14F-4D97-AF65-F5344CB8AC3E}">
        <p14:creationId xmlns:p14="http://schemas.microsoft.com/office/powerpoint/2010/main" val="224028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80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COMO PROGRAMAR E PUBLICAR O SQLCLR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Visual Studio &gt; SQL Server </a:t>
            </a:r>
            <a:r>
              <a:rPr lang="pt-BR" sz="2800" dirty="0" err="1"/>
              <a:t>Database</a:t>
            </a:r>
            <a:r>
              <a:rPr lang="pt-BR" sz="2800" dirty="0"/>
              <a:t>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/>
              <a:t>Class</a:t>
            </a:r>
            <a:r>
              <a:rPr lang="pt-BR" sz="2800" dirty="0"/>
              <a:t> Library para organizar o código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Definir versão do .NET Framework de acordo com a versão do SQL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Definir nível de permissão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Codificação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/>
              <a:t>Deploy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5213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80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PERFORMANCE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Substituir função T-SQL UDF por CLR UDF </a:t>
            </a:r>
            <a:r>
              <a:rPr lang="pt-BR" sz="2800" u="sng" dirty="0"/>
              <a:t>geralmente</a:t>
            </a:r>
            <a:r>
              <a:rPr lang="pt-BR" sz="2800" dirty="0"/>
              <a:t> é um bom negócio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Funções nativas geralmente são melhores que funções CLR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Código otimizado para tratamento de </a:t>
            </a:r>
            <a:r>
              <a:rPr lang="pt-BR" sz="2800" dirty="0" err="1"/>
              <a:t>strings</a:t>
            </a:r>
            <a:r>
              <a:rPr lang="pt-BR" sz="2800" dirty="0"/>
              <a:t> e cálculos matemáticos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Performance melhor que aplicação .NET (mais perto dos dados)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Consultas remotas sem utilizar </a:t>
            </a:r>
            <a:r>
              <a:rPr lang="pt-BR" sz="2800" dirty="0" err="1"/>
              <a:t>Linked</a:t>
            </a:r>
            <a:r>
              <a:rPr lang="pt-BR" sz="2800" dirty="0"/>
              <a:t>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Classe </a:t>
            </a:r>
            <a:r>
              <a:rPr lang="pt-BR" sz="2800" dirty="0" err="1"/>
              <a:t>SqlBulkCopy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9220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80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SEGURANÇA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Substituir </a:t>
            </a:r>
            <a:r>
              <a:rPr lang="pt-BR" sz="2800" dirty="0" err="1"/>
              <a:t>xp_cmdshell</a:t>
            </a:r>
            <a:r>
              <a:rPr lang="pt-BR" sz="2800" dirty="0"/>
              <a:t> e OLE Automation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Auditoria e Logs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Personificação de usuários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Código gerenciado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Código-fonte ofuscado</a:t>
            </a:r>
          </a:p>
        </p:txBody>
      </p:sp>
    </p:spTree>
    <p:extLst>
      <p:ext uri="{BB962C8B-B14F-4D97-AF65-F5344CB8AC3E}">
        <p14:creationId xmlns:p14="http://schemas.microsoft.com/office/powerpoint/2010/main" val="177105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80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DÚVIDAS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5" name="Picture 2" descr="Resultado de imagem para question mark">
            <a:extLst>
              <a:ext uri="{FF2B5EF4-FFF2-40B4-BE49-F238E27FC236}">
                <a16:creationId xmlns:a16="http://schemas.microsoft.com/office/drawing/2014/main" id="{0BCBA116-500A-415F-930C-CD3F7977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24" y="1919973"/>
            <a:ext cx="3522651" cy="43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0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49351"/>
            <a:ext cx="801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SE INTERESSOU? SAIBA MAIS!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70410B6-347A-4529-9575-35EB135801DE}"/>
              </a:ext>
            </a:extLst>
          </p:cNvPr>
          <p:cNvSpPr/>
          <p:nvPr/>
        </p:nvSpPr>
        <p:spPr>
          <a:xfrm>
            <a:off x="412961" y="888205"/>
            <a:ext cx="9733934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2"/>
              </a:rPr>
              <a:t>https://www.dirceuresende.com/blog/introducao-sql-clr-common-language-runtime-sql-server/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3"/>
              </a:rPr>
              <a:t>https://www.dirceuresende.com/banco-de-dados/sql-server/clr/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4"/>
              </a:rPr>
              <a:t>https://sqlsharp.com/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5"/>
              </a:rPr>
              <a:t>http://www.linhadecodigo.com.br/artigo/2956/trabalhando-com-sql-clr-inicio.aspx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6"/>
              </a:rPr>
              <a:t>https://docs.microsoft.com/en-us/dotnet/framework/data/adonet/sql/introduction-to-sql-server-clr-integration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7"/>
              </a:rPr>
              <a:t>http://www.sqlservercentral.com/stairway/105855/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8"/>
              </a:rPr>
              <a:t>https://sqlfromhell.wordpress.com/category/trabalhando-com-sql-clr/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9"/>
              </a:rPr>
              <a:t>https://www.codeproject.com/Tips/841439/Create-Run-Debug-and-Deploy-SQL-CLR-Function-with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10"/>
              </a:rPr>
              <a:t>http://www.intstrings.com/ramivemula/articles/step-by-step-process-in-sql-clr-implementation/</a:t>
            </a:r>
            <a:endParaRPr lang="pt-B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hlinkClick r:id="rId11"/>
              </a:rPr>
              <a:t>http://www.c-sharpcorner.com/blogs/calling-web-service-from-sql-server-using-sql-clr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3788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45ED803-CA10-47C8-BC52-7228F8BE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41" y="3094181"/>
            <a:ext cx="10158529" cy="26755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AFC9FA4-735F-4D88-ACA9-F40F822EBB0E}"/>
              </a:ext>
            </a:extLst>
          </p:cNvPr>
          <p:cNvSpPr txBox="1"/>
          <p:nvPr/>
        </p:nvSpPr>
        <p:spPr>
          <a:xfrm>
            <a:off x="4402088" y="2558472"/>
            <a:ext cx="18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PATROCINADORES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C2234AA5-2297-452B-96BA-EBE77116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2658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5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545ED803-CA10-47C8-BC52-7228F8BE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41" y="3094181"/>
            <a:ext cx="10158529" cy="26755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AFC9FA4-735F-4D88-ACA9-F40F822EBB0E}"/>
              </a:ext>
            </a:extLst>
          </p:cNvPr>
          <p:cNvSpPr txBox="1"/>
          <p:nvPr/>
        </p:nvSpPr>
        <p:spPr>
          <a:xfrm>
            <a:off x="4402088" y="2558472"/>
            <a:ext cx="18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PATROCINADORES</a:t>
            </a:r>
            <a:endParaRPr lang="pt-BR" dirty="0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C2234AA5-2297-452B-96BA-EBE77116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2658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87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E38240-4484-4FAD-9E9B-6AD09CDBFCBD}"/>
              </a:ext>
            </a:extLst>
          </p:cNvPr>
          <p:cNvSpPr txBox="1"/>
          <p:nvPr/>
        </p:nvSpPr>
        <p:spPr>
          <a:xfrm>
            <a:off x="3694545" y="1453821"/>
            <a:ext cx="372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Dirceu Resende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0A47EA12-8468-413B-AB25-F338011D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2658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118E4E-102E-4CC8-A0B9-9E496711AD6A}"/>
              </a:ext>
            </a:extLst>
          </p:cNvPr>
          <p:cNvSpPr txBox="1"/>
          <p:nvPr/>
        </p:nvSpPr>
        <p:spPr>
          <a:xfrm>
            <a:off x="3694546" y="1947376"/>
            <a:ext cx="3641920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Consultor SQL Server e BI no #</a:t>
            </a:r>
            <a:r>
              <a:rPr lang="pt-BR" sz="1600" dirty="0" err="1"/>
              <a:t>TeamFabricioLima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de Power BI no </a:t>
            </a:r>
            <a:r>
              <a:rPr lang="pt-BR" sz="1600" dirty="0" err="1"/>
              <a:t>Planilheiros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MVP Data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MCP, MTA, MCSA e MCSE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Organizador do PASS Local </a:t>
            </a:r>
            <a:r>
              <a:rPr lang="pt-BR" sz="1600" dirty="0" err="1"/>
              <a:t>Group</a:t>
            </a:r>
            <a:r>
              <a:rPr lang="pt-BR" sz="1600" dirty="0"/>
              <a:t> SQL Server 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Escritor do </a:t>
            </a:r>
            <a:r>
              <a:rPr lang="pt-BR" sz="1600" dirty="0" err="1"/>
              <a:t>iMasters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do </a:t>
            </a:r>
            <a:r>
              <a:rPr lang="pt-BR" sz="1600" b="1" dirty="0">
                <a:hlinkClick r:id="rId2"/>
              </a:rPr>
              <a:t>https://cursos.fabriciolima.net</a:t>
            </a:r>
            <a:endParaRPr lang="pt-B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Autor do </a:t>
            </a:r>
            <a:r>
              <a:rPr lang="pt-BR" sz="1600" b="1" dirty="0">
                <a:hlinkClick r:id="rId3"/>
              </a:rPr>
              <a:t>https://www.dirceuresende.com/</a:t>
            </a:r>
            <a:endParaRPr lang="pt-BR" sz="1600" dirty="0"/>
          </a:p>
        </p:txBody>
      </p:sp>
      <p:pic>
        <p:nvPicPr>
          <p:cNvPr id="10" name="Picture 2" descr="Resultado de imagem para dirceu resende">
            <a:extLst>
              <a:ext uri="{FF2B5EF4-FFF2-40B4-BE49-F238E27FC236}">
                <a16:creationId xmlns:a16="http://schemas.microsoft.com/office/drawing/2014/main" id="{FCA381AF-29A1-41A8-83C4-95A723B67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1599988"/>
            <a:ext cx="3109749" cy="31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198A7DC-840D-44A7-8BD9-682625F84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7" y="4694675"/>
            <a:ext cx="3109749" cy="8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AGENDA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O que é o SQLCLR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Vantagens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Desvantagens e Restrições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Como programar e publicar o SQLCLR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Segurança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Exemplos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77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O QUE É O SQLCLR?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CLR: O coração do .NET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SQLCLR: .NET Framework no SQL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Criação de objetos no banco de dados utilizando C# e VB.NET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Codifica no Visual Studio, utiliza no SQL Server Management Studio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97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VANTAGENS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498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Consulta a Webservices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Utilização de tipos de dados </a:t>
            </a:r>
            <a:r>
              <a:rPr lang="pt-BR" sz="2800" dirty="0" err="1"/>
              <a:t>geo-espaciais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Expressão regular (</a:t>
            </a:r>
            <a:r>
              <a:rPr lang="pt-BR" sz="2800" dirty="0" err="1"/>
              <a:t>Regexp</a:t>
            </a:r>
            <a:r>
              <a:rPr lang="pt-BR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Segurança (Substituição de </a:t>
            </a:r>
            <a:r>
              <a:rPr lang="pt-BR" sz="2800" dirty="0" err="1"/>
              <a:t>xp_cmdshell</a:t>
            </a:r>
            <a:r>
              <a:rPr lang="pt-BR" sz="2800" dirty="0"/>
              <a:t> e OLE Automation)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Visual Studio + GitHub/TFS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Conectividade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32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VANTAGENS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Integrações com Webservices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Manipulação de arquivos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Execução de executáveis parametrizáveis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Execução de scripts </a:t>
            </a:r>
            <a:r>
              <a:rPr lang="pt-BR" sz="2800" dirty="0" err="1"/>
              <a:t>Powershell</a:t>
            </a:r>
            <a:r>
              <a:rPr lang="pt-BR" sz="2800" dirty="0"/>
              <a:t>, DOS, </a:t>
            </a:r>
            <a:r>
              <a:rPr lang="pt-BR" sz="2800" dirty="0" err="1"/>
              <a:t>VBScript</a:t>
            </a:r>
            <a:r>
              <a:rPr lang="pt-BR" sz="2800" dirty="0"/>
              <a:t>, </a:t>
            </a:r>
            <a:r>
              <a:rPr lang="pt-BR" sz="2800" dirty="0" err="1"/>
              <a:t>etc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Funções de agregação de resultados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Manipulação de </a:t>
            </a:r>
            <a:r>
              <a:rPr lang="pt-BR" sz="2800" dirty="0" err="1"/>
              <a:t>ResultSets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Conexão de contexto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131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90357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DESVANTAGENS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5" name="Picture 2" descr="Resultado de imagem para question mark">
            <a:extLst>
              <a:ext uri="{FF2B5EF4-FFF2-40B4-BE49-F238E27FC236}">
                <a16:creationId xmlns:a16="http://schemas.microsoft.com/office/drawing/2014/main" id="{1CD29FAD-813A-48E6-99A1-43535022A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586" y="1900308"/>
            <a:ext cx="3522651" cy="43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18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BB4079-DB39-495B-9B75-049D9664E8B6}"/>
              </a:ext>
            </a:extLst>
          </p:cNvPr>
          <p:cNvSpPr txBox="1"/>
          <p:nvPr/>
        </p:nvSpPr>
        <p:spPr>
          <a:xfrm>
            <a:off x="401997" y="159183"/>
            <a:ext cx="384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32344"/>
                </a:solidFill>
              </a:rPr>
              <a:t>DESVANTAGENS</a:t>
            </a: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32E8F68A-1D47-44B2-9047-9BFBC79FD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4876" y="6997464"/>
            <a:ext cx="646496" cy="402483"/>
          </a:xfrm>
        </p:spPr>
        <p:txBody>
          <a:bodyPr/>
          <a:lstStyle>
            <a:lvl1pPr algn="ctr">
              <a:defRPr/>
            </a:lvl1pPr>
          </a:lstStyle>
          <a:p>
            <a:fld id="{334D0138-19A3-45F0-B394-C5E721BDF194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3013EA-6DE3-4396-924B-BE8506D25FE5}"/>
              </a:ext>
            </a:extLst>
          </p:cNvPr>
          <p:cNvSpPr txBox="1"/>
          <p:nvPr/>
        </p:nvSpPr>
        <p:spPr>
          <a:xfrm>
            <a:off x="563526" y="1180214"/>
            <a:ext cx="982448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DBA com conhecimentos em desenvolvimento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Falta de cultura </a:t>
            </a:r>
            <a:r>
              <a:rPr lang="pt-BR" sz="2800" dirty="0" err="1"/>
              <a:t>DevOps</a:t>
            </a:r>
            <a:r>
              <a:rPr lang="pt-BR" sz="2800" dirty="0"/>
              <a:t> nas empresas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Pouca documentação sobre o assunto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SQLCLR mal codificado pode deixar sua instância instável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Não existem parâmetros opcionais em </a:t>
            </a:r>
            <a:r>
              <a:rPr lang="pt-BR" sz="2800" dirty="0" err="1"/>
              <a:t>SP’s</a:t>
            </a:r>
            <a:r>
              <a:rPr lang="pt-BR" sz="2800" dirty="0"/>
              <a:t> do SQLCLR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Processo de </a:t>
            </a:r>
            <a:r>
              <a:rPr lang="pt-BR" sz="2800" dirty="0" err="1"/>
              <a:t>deploy</a:t>
            </a:r>
            <a:r>
              <a:rPr lang="pt-BR" sz="2800" dirty="0"/>
              <a:t> apaga e recria os objetos do SQLCLR no banco</a:t>
            </a:r>
          </a:p>
        </p:txBody>
      </p:sp>
    </p:spTree>
    <p:extLst>
      <p:ext uri="{BB962C8B-B14F-4D97-AF65-F5344CB8AC3E}">
        <p14:creationId xmlns:p14="http://schemas.microsoft.com/office/powerpoint/2010/main" val="41522822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90</TotalTime>
  <Words>530</Words>
  <Application>Microsoft Office PowerPoint</Application>
  <PresentationFormat>Personalizar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Mello</dc:creator>
  <cp:lastModifiedBy>Dirceu Resende</cp:lastModifiedBy>
  <cp:revision>6</cp:revision>
  <dcterms:created xsi:type="dcterms:W3CDTF">2019-05-30T02:07:50Z</dcterms:created>
  <dcterms:modified xsi:type="dcterms:W3CDTF">2019-06-01T06:55:34Z</dcterms:modified>
</cp:coreProperties>
</file>